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2"/>
  </p:notesMasterIdLst>
  <p:sldIdLst>
    <p:sldId id="256" r:id="rId3"/>
    <p:sldId id="266" r:id="rId4"/>
    <p:sldId id="1760" r:id="rId5"/>
    <p:sldId id="267" r:id="rId6"/>
    <p:sldId id="1761" r:id="rId7"/>
    <p:sldId id="1762" r:id="rId8"/>
    <p:sldId id="1763" r:id="rId9"/>
    <p:sldId id="1764" r:id="rId10"/>
    <p:sldId id="1766" r:id="rId11"/>
    <p:sldId id="1765" r:id="rId13"/>
    <p:sldId id="261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D"/>
    <a:srgbClr val="AFD6D2"/>
    <a:srgbClr val="EE4D45"/>
    <a:srgbClr val="030D8F"/>
    <a:srgbClr val="003E6A"/>
    <a:srgbClr val="E49197"/>
    <a:srgbClr val="DDB08B"/>
    <a:srgbClr val="D9A77D"/>
    <a:srgbClr val="E1B997"/>
    <a:srgbClr val="EAC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>
        <p:scale>
          <a:sx n="66" d="100"/>
          <a:sy n="66" d="100"/>
        </p:scale>
        <p:origin x="1998" y="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3250508" y="3252203"/>
            <a:ext cx="5868784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250508" y="1917656"/>
            <a:ext cx="5868784" cy="130815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50508" y="4744587"/>
            <a:ext cx="586878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250508" y="4446112"/>
            <a:ext cx="586878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680196" y="2393950"/>
            <a:ext cx="52672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5681312" y="3403976"/>
            <a:ext cx="52672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3236912" y="1807491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236912" y="425887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36913" y="3962599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0"/>
            <a:ext cx="12204700" cy="6858000"/>
          </a:xfrm>
          <a:prstGeom prst="rect">
            <a:avLst/>
          </a:prstGeom>
          <a:blipFill dpi="0" rotWithShape="1">
            <a:blip r:embed="rId1">
              <a:alphaModFix amt="90000"/>
            </a:blip>
            <a:srcRect/>
            <a:stretch>
              <a:fillRect l="-82" r="-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47"/>
          <p:cNvSpPr/>
          <p:nvPr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1303338" y="1066006"/>
            <a:ext cx="9585325" cy="4725988"/>
          </a:xfrm>
          <a:custGeom>
            <a:avLst/>
            <a:gdLst>
              <a:gd name="T0" fmla="*/ 6038 w 6038"/>
              <a:gd name="T1" fmla="*/ 0 h 2977"/>
              <a:gd name="T2" fmla="*/ 6038 w 6038"/>
              <a:gd name="T3" fmla="*/ 2977 h 2977"/>
              <a:gd name="T4" fmla="*/ 0 w 6038"/>
              <a:gd name="T5" fmla="*/ 2977 h 2977"/>
              <a:gd name="T6" fmla="*/ 0 w 6038"/>
              <a:gd name="T7" fmla="*/ 0 h 2977"/>
              <a:gd name="T8" fmla="*/ 6038 w 6038"/>
              <a:gd name="T9" fmla="*/ 0 h 2977"/>
              <a:gd name="T10" fmla="*/ 5901 w 6038"/>
              <a:gd name="T11" fmla="*/ 2868 h 2977"/>
              <a:gd name="T12" fmla="*/ 5901 w 6038"/>
              <a:gd name="T13" fmla="*/ 109 h 2977"/>
              <a:gd name="T14" fmla="*/ 137 w 6038"/>
              <a:gd name="T15" fmla="*/ 109 h 2977"/>
              <a:gd name="T16" fmla="*/ 137 w 6038"/>
              <a:gd name="T17" fmla="*/ 2868 h 2977"/>
              <a:gd name="T18" fmla="*/ 5901 w 6038"/>
              <a:gd name="T19" fmla="*/ 2868 h 2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38" h="2977">
                <a:moveTo>
                  <a:pt x="6038" y="0"/>
                </a:moveTo>
                <a:lnTo>
                  <a:pt x="6038" y="2977"/>
                </a:lnTo>
                <a:lnTo>
                  <a:pt x="0" y="2977"/>
                </a:lnTo>
                <a:lnTo>
                  <a:pt x="0" y="0"/>
                </a:lnTo>
                <a:lnTo>
                  <a:pt x="6038" y="0"/>
                </a:lnTo>
                <a:close/>
                <a:moveTo>
                  <a:pt x="5901" y="2868"/>
                </a:moveTo>
                <a:lnTo>
                  <a:pt x="5901" y="109"/>
                </a:lnTo>
                <a:lnTo>
                  <a:pt x="137" y="109"/>
                </a:lnTo>
                <a:lnTo>
                  <a:pt x="137" y="2868"/>
                </a:lnTo>
                <a:lnTo>
                  <a:pt x="5901" y="2868"/>
                </a:lnTo>
                <a:close/>
              </a:path>
            </a:pathLst>
          </a:custGeom>
          <a:gradFill>
            <a:gsLst>
              <a:gs pos="0">
                <a:srgbClr val="F2E0D2"/>
              </a:gs>
              <a:gs pos="0">
                <a:srgbClr val="EACBB4"/>
              </a:gs>
              <a:gs pos="53000">
                <a:srgbClr val="E1B997"/>
              </a:gs>
              <a:gs pos="100000">
                <a:srgbClr val="DDB08B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2227580" y="4199255"/>
            <a:ext cx="7747635" cy="959485"/>
          </a:xfrm>
        </p:spPr>
        <p:txBody>
          <a:bodyPr/>
          <a:lstStyle/>
          <a:p>
            <a:pPr algn="ctr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组长：张玉莹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18342132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组员：徐雪影 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18342111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杨玲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18342115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  张轩语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18342129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吴嘉欣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18342100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2365" y="7679690"/>
            <a:ext cx="10100945" cy="1876425"/>
            <a:chOff x="3799" y="12094"/>
            <a:chExt cx="15907" cy="2955"/>
          </a:xfrm>
        </p:grpSpPr>
        <p:sp>
          <p:nvSpPr>
            <p:cNvPr id="3" name="文本框 2"/>
            <p:cNvSpPr txBox="1"/>
            <p:nvPr/>
          </p:nvSpPr>
          <p:spPr>
            <a:xfrm>
              <a:off x="3974" y="12094"/>
              <a:ext cx="15732" cy="29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11500">
                  <a:ln w="98425">
                    <a:solidFill>
                      <a:schemeClr val="accent1">
                        <a:lumMod val="60000"/>
                        <a:lumOff val="40000"/>
                        <a:alpha val="53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lipper Personal Use" charset="0"/>
                  <a:cs typeface="Clipper Personal Use" charset="0"/>
                </a:rPr>
                <a:t>Timemory</a:t>
              </a:r>
              <a:endParaRPr lang="en-US" altLang="zh-CN" sz="11500">
                <a:ln w="98425">
                  <a:solidFill>
                    <a:schemeClr val="accent1">
                      <a:lumMod val="60000"/>
                      <a:lumOff val="40000"/>
                      <a:alpha val="5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lipper Personal Use" charset="0"/>
                <a:cs typeface="Clipper Personal Use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799" y="12119"/>
              <a:ext cx="15732" cy="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1500">
                  <a:solidFill>
                    <a:srgbClr val="030D8F"/>
                  </a:solidFill>
                  <a:latin typeface="Clipper Personal Use" charset="0"/>
                  <a:cs typeface="Clipper Personal Use" charset="0"/>
                </a:rPr>
                <a:t>Timemory</a:t>
              </a:r>
              <a:endParaRPr lang="en-US" altLang="zh-CN" sz="11500">
                <a:solidFill>
                  <a:srgbClr val="030D8F"/>
                </a:solidFill>
                <a:latin typeface="Clipper Personal Use" charset="0"/>
                <a:cs typeface="Clipper Personal Use" charset="0"/>
              </a:endParaRPr>
            </a:p>
          </p:txBody>
        </p:sp>
      </p:grpSp>
      <p:pic>
        <p:nvPicPr>
          <p:cNvPr id="11" name="图片 10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10" y="1250315"/>
            <a:ext cx="10058400" cy="33667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  <a:r>
              <a:rPr lang="en-US" altLang="zh-CN" dirty="0"/>
              <a:t>——</a:t>
            </a:r>
            <a:r>
              <a:rPr lang="zh-CN" altLang="en-US" dirty="0"/>
              <a:t>时光回廊</a:t>
            </a:r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>
            <a:off x="-90170" y="2894965"/>
            <a:ext cx="4342765" cy="400748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4144645" y="2894965"/>
            <a:ext cx="4342765" cy="400748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8446135" y="2894965"/>
            <a:ext cx="4342765" cy="400748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b942a5a3d09228fe81cdc52c4e44b00"/>
          <p:cNvPicPr>
            <a:picLocks noChangeAspect="1"/>
          </p:cNvPicPr>
          <p:nvPr/>
        </p:nvPicPr>
        <p:blipFill>
          <a:blip r:embed="rId1"/>
          <a:srcRect t="3213"/>
          <a:stretch>
            <a:fillRect/>
          </a:stretch>
        </p:blipFill>
        <p:spPr>
          <a:xfrm>
            <a:off x="3070860" y="1028700"/>
            <a:ext cx="2625725" cy="5507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93865" y="1950720"/>
            <a:ext cx="35052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时光回廊的主要功能是查找已经填写的</a:t>
            </a:r>
            <a:r>
              <a:rPr lang="zh-CN" altLang="en-US" sz="4400"/>
              <a:t>时间轴</a:t>
            </a:r>
            <a:endParaRPr lang="zh-CN" altLang="en-US" sz="440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-6350" y="0"/>
            <a:ext cx="12204700" cy="6858000"/>
          </a:xfrm>
          <a:prstGeom prst="rect">
            <a:avLst/>
          </a:prstGeom>
          <a:blipFill dpi="0" rotWithShape="1">
            <a:blip r:embed="rId1">
              <a:alphaModFix amt="64000"/>
            </a:blip>
            <a:srcRect/>
            <a:stretch>
              <a:fillRect l="-82" r="-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537404" y="3626304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915670" y="7408545"/>
            <a:ext cx="9738360" cy="1685925"/>
            <a:chOff x="572" y="3056"/>
            <a:chExt cx="15336" cy="2655"/>
          </a:xfrm>
        </p:grpSpPr>
        <p:sp>
          <p:nvSpPr>
            <p:cNvPr id="9" name="文本框 8"/>
            <p:cNvSpPr txBox="1"/>
            <p:nvPr/>
          </p:nvSpPr>
          <p:spPr>
            <a:xfrm>
              <a:off x="4678" y="3241"/>
              <a:ext cx="11231" cy="24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4800">
                  <a:ln w="98425">
                    <a:solidFill>
                      <a:schemeClr val="accent1">
                        <a:lumMod val="60000"/>
                        <a:lumOff val="40000"/>
                        <a:alpha val="53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lipper Personal Use" charset="0"/>
                  <a:cs typeface="Clipper Personal Use" charset="0"/>
                </a:rPr>
                <a:t>Thanks for </a:t>
              </a:r>
              <a:endParaRPr lang="en-US" altLang="zh-CN" sz="4800">
                <a:ln w="98425">
                  <a:solidFill>
                    <a:schemeClr val="accent1">
                      <a:lumMod val="60000"/>
                      <a:lumOff val="40000"/>
                      <a:alpha val="5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lipper Personal Use" charset="0"/>
                <a:cs typeface="Clipper Personal Use" charset="0"/>
              </a:endParaRPr>
            </a:p>
            <a:p>
              <a:pPr algn="ctr"/>
              <a:r>
                <a:rPr lang="en-US" altLang="zh-CN" sz="4800">
                  <a:ln w="98425">
                    <a:solidFill>
                      <a:schemeClr val="accent1">
                        <a:lumMod val="60000"/>
                        <a:lumOff val="40000"/>
                        <a:alpha val="53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lipper Personal Use" charset="0"/>
                  <a:cs typeface="Clipper Personal Use" charset="0"/>
                </a:rPr>
                <a:t>your watching</a:t>
              </a:r>
              <a:endParaRPr lang="en-US" altLang="zh-CN" sz="4800">
                <a:ln w="98425">
                  <a:solidFill>
                    <a:schemeClr val="accent1">
                      <a:lumMod val="60000"/>
                      <a:lumOff val="40000"/>
                      <a:alpha val="5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lipper Personal Use" charset="0"/>
                <a:cs typeface="Clipper Personal Use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2" y="3056"/>
              <a:ext cx="1412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00000"/>
                </a:lnSpc>
              </a:pPr>
              <a:r>
                <a:rPr lang="en-US" altLang="zh-CN" sz="4800">
                  <a:solidFill>
                    <a:srgbClr val="030D8F"/>
                  </a:solidFill>
                  <a:latin typeface="Clipper Personal Use" charset="0"/>
                  <a:cs typeface="Clipper Personal Use" charset="0"/>
                </a:rPr>
                <a:t>Thanks  for</a:t>
              </a:r>
              <a:endParaRPr lang="en-US" altLang="zh-CN" sz="4800">
                <a:solidFill>
                  <a:srgbClr val="030D8F"/>
                </a:solidFill>
                <a:latin typeface="Clipper Personal Use" charset="0"/>
                <a:cs typeface="Clipper Personal Use" charset="0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en-US" altLang="zh-CN" sz="4800">
                  <a:solidFill>
                    <a:srgbClr val="030D8F"/>
                  </a:solidFill>
                  <a:latin typeface="Clipper Personal Use" charset="0"/>
                  <a:cs typeface="Clipper Personal Use" charset="0"/>
                </a:rPr>
                <a:t>                 your watching</a:t>
              </a:r>
              <a:endParaRPr lang="en-US" altLang="zh-CN" sz="4800">
                <a:solidFill>
                  <a:srgbClr val="030D8F"/>
                </a:solidFill>
                <a:latin typeface="Clipper Personal Use" charset="0"/>
                <a:cs typeface="Clipper Personal Use" charset="0"/>
              </a:endParaRPr>
            </a:p>
          </p:txBody>
        </p:sp>
      </p:grpSp>
      <p:pic>
        <p:nvPicPr>
          <p:cNvPr id="14" name="图片 13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139950"/>
            <a:ext cx="9741535" cy="229806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350" y="0"/>
            <a:ext cx="12204700" cy="6858000"/>
          </a:xfrm>
          <a:prstGeom prst="rect">
            <a:avLst/>
          </a:prstGeom>
          <a:blipFill dpi="0" rotWithShape="1">
            <a:blip r:embed="rId1">
              <a:alphaModFix amt="64000"/>
            </a:blip>
            <a:srcRect/>
            <a:stretch>
              <a:fillRect l="-82" r="-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679824" y="1141729"/>
            <a:ext cx="10831660" cy="5110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51316" y="3249295"/>
            <a:ext cx="5267204" cy="895350"/>
          </a:xfrm>
        </p:spPr>
        <p:txBody>
          <a:bodyPr>
            <a:noAutofit/>
          </a:bodyPr>
          <a:lstStyle/>
          <a:p>
            <a:r>
              <a:rPr lang="en-US" altLang="zh-CN" sz="5400" dirty="0">
                <a:latin typeface="造字工房悦黑（非商用）常规体" charset="-122"/>
                <a:ea typeface="造字工房悦黑（非商用）常规体" charset="-122"/>
                <a:cs typeface="造字工房悦黑（非商用）常规体" charset="-122"/>
              </a:rPr>
              <a:t>APP </a:t>
            </a:r>
            <a:r>
              <a:rPr lang="zh-CN" altLang="en-US" sz="5400" dirty="0">
                <a:latin typeface="造字工房悦黑（非商用）常规体" charset="-122"/>
                <a:ea typeface="造字工房悦黑（非商用）常规体" charset="-122"/>
                <a:cs typeface="造字工房悦黑（非商用）常规体" charset="-122"/>
              </a:rPr>
              <a:t>介绍</a:t>
            </a:r>
            <a:endParaRPr lang="zh-CN" altLang="en-US" sz="5400" dirty="0">
              <a:latin typeface="造字工房悦黑（非商用）常规体" charset="-122"/>
              <a:ea typeface="造字工房悦黑（非商用）常规体" charset="-122"/>
              <a:cs typeface="造字工房悦黑（非商用）常规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0973" y="2851150"/>
            <a:ext cx="1358900" cy="11557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51352" y="2924551"/>
            <a:ext cx="40461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559" y="1"/>
            <a:ext cx="10850563" cy="1028699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îśľiḋé"/>
          <p:cNvGrpSpPr/>
          <p:nvPr/>
        </p:nvGrpSpPr>
        <p:grpSpPr>
          <a:xfrm rot="0">
            <a:off x="4418965" y="2026920"/>
            <a:ext cx="2881630" cy="4107180"/>
            <a:chOff x="4528198" y="1683176"/>
            <a:chExt cx="3122904" cy="4450924"/>
          </a:xfrm>
        </p:grpSpPr>
        <p:sp>
          <p:nvSpPr>
            <p:cNvPr id="16" name="îslíḑê"/>
            <p:cNvSpPr/>
            <p:nvPr/>
          </p:nvSpPr>
          <p:spPr bwMode="auto">
            <a:xfrm>
              <a:off x="5502827" y="3522694"/>
              <a:ext cx="816532" cy="526373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ïś1íḍe"/>
            <p:cNvSpPr/>
            <p:nvPr/>
          </p:nvSpPr>
          <p:spPr bwMode="auto">
            <a:xfrm>
              <a:off x="5417268" y="3669630"/>
              <a:ext cx="816532" cy="528234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îš1íḋe"/>
            <p:cNvSpPr/>
            <p:nvPr/>
          </p:nvSpPr>
          <p:spPr bwMode="auto">
            <a:xfrm>
              <a:off x="4528198" y="3818429"/>
              <a:ext cx="1634921" cy="2315671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îṩļiḋé"/>
            <p:cNvSpPr/>
            <p:nvPr/>
          </p:nvSpPr>
          <p:spPr bwMode="auto">
            <a:xfrm>
              <a:off x="7362805" y="2527604"/>
              <a:ext cx="288297" cy="158099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iṥľiďê"/>
            <p:cNvSpPr/>
            <p:nvPr/>
          </p:nvSpPr>
          <p:spPr bwMode="auto">
            <a:xfrm>
              <a:off x="6077560" y="1683176"/>
              <a:ext cx="158099" cy="288296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îṣḻïḍê"/>
            <p:cNvSpPr/>
            <p:nvPr/>
          </p:nvSpPr>
          <p:spPr bwMode="auto">
            <a:xfrm>
              <a:off x="6620673" y="3790530"/>
              <a:ext cx="159959" cy="286437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îşľïdê"/>
            <p:cNvSpPr/>
            <p:nvPr/>
          </p:nvSpPr>
          <p:spPr bwMode="auto">
            <a:xfrm>
              <a:off x="5259169" y="3106058"/>
              <a:ext cx="288297" cy="159958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íṡļïḑè"/>
            <p:cNvSpPr/>
            <p:nvPr/>
          </p:nvSpPr>
          <p:spPr bwMode="auto">
            <a:xfrm>
              <a:off x="6914550" y="1774314"/>
              <a:ext cx="204599" cy="273417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î$ľídê"/>
            <p:cNvSpPr/>
            <p:nvPr/>
          </p:nvSpPr>
          <p:spPr bwMode="auto">
            <a:xfrm>
              <a:off x="5355889" y="2313708"/>
              <a:ext cx="273416" cy="204597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íṣḷîḋê"/>
            <p:cNvSpPr/>
            <p:nvPr/>
          </p:nvSpPr>
          <p:spPr bwMode="auto">
            <a:xfrm>
              <a:off x="7184247" y="3370174"/>
              <a:ext cx="273416" cy="204597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íšľíḓê"/>
            <p:cNvSpPr/>
            <p:nvPr/>
          </p:nvSpPr>
          <p:spPr bwMode="auto">
            <a:xfrm>
              <a:off x="5580947" y="2006813"/>
              <a:ext cx="1759540" cy="1915775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iṣľiḓè"/>
            <p:cNvSpPr/>
            <p:nvPr/>
          </p:nvSpPr>
          <p:spPr bwMode="auto">
            <a:xfrm>
              <a:off x="6602073" y="2339748"/>
              <a:ext cx="567295" cy="654711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îṧľîḓê"/>
            <p:cNvSpPr/>
            <p:nvPr/>
          </p:nvSpPr>
          <p:spPr bwMode="auto">
            <a:xfrm>
              <a:off x="6256118" y="2695003"/>
              <a:ext cx="853730" cy="786769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ïśḻiḍé"/>
            <p:cNvSpPr/>
            <p:nvPr/>
          </p:nvSpPr>
          <p:spPr bwMode="auto">
            <a:xfrm>
              <a:off x="5809723" y="2205830"/>
              <a:ext cx="916968" cy="1058327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0" name="íṡľiḑê"/>
            <p:cNvSpPr/>
            <p:nvPr/>
          </p:nvSpPr>
          <p:spPr bwMode="auto">
            <a:xfrm>
              <a:off x="5884123" y="3239977"/>
              <a:ext cx="172978" cy="310616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iṧḷíḍe"/>
            <p:cNvSpPr/>
            <p:nvPr/>
          </p:nvSpPr>
          <p:spPr bwMode="auto">
            <a:xfrm>
              <a:off x="6109180" y="3422254"/>
              <a:ext cx="254817" cy="260396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5" name="ïṩľiḑè"/>
          <p:cNvSpPr txBox="1"/>
          <p:nvPr/>
        </p:nvSpPr>
        <p:spPr bwMode="auto">
          <a:xfrm>
            <a:off x="523875" y="2566670"/>
            <a:ext cx="4013835" cy="38804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>
                <a:sym typeface="+mn-ea"/>
              </a:rPr>
              <a:t>	Timemory</a:t>
            </a:r>
            <a:r>
              <a:rPr lang="zh-CN" altLang="en-US" sz="2400" dirty="0">
                <a:sym typeface="+mn-ea"/>
              </a:rPr>
              <a:t>通过类似于记录日记，行程本等的形式，</a:t>
            </a:r>
            <a:r>
              <a:rPr lang="en-US" altLang="zh-CN" sz="2400" dirty="0"/>
              <a:t>帮助</a:t>
            </a:r>
            <a:r>
              <a:rPr lang="zh-CN" altLang="en-US" sz="2400" dirty="0"/>
              <a:t>大家很方便地记录日常工作行程或者重要回忆，因而提高使用者自律性以及帮助回忆</a:t>
            </a:r>
            <a:r>
              <a:rPr lang="zh-CN" altLang="en-US" sz="2400" dirty="0"/>
              <a:t>重要的事件。</a:t>
            </a:r>
            <a:endParaRPr lang="en-US" altLang="zh-CN" sz="2400" dirty="0"/>
          </a:p>
          <a:p>
            <a:pPr>
              <a:spcBef>
                <a:spcPct val="0"/>
              </a:spcBef>
            </a:pPr>
            <a:endParaRPr lang="en-US" altLang="zh-CN" sz="2400" dirty="0"/>
          </a:p>
          <a:p>
            <a:pPr>
              <a:spcBef>
                <a:spcPct val="0"/>
              </a:spcBef>
            </a:pPr>
            <a:endParaRPr lang="en-US" altLang="zh-CN" sz="2400" dirty="0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7622540" y="3411855"/>
            <a:ext cx="390842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śľîḓè"/>
          <p:cNvSpPr txBox="1"/>
          <p:nvPr/>
        </p:nvSpPr>
        <p:spPr>
          <a:xfrm>
            <a:off x="672465" y="1719580"/>
            <a:ext cx="1151890" cy="5734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/>
            </a:prstTxWarp>
            <a:normAutofit/>
          </a:bodyPr>
          <a:lstStyle/>
          <a:p>
            <a:pPr>
              <a:buSzPct val="25000"/>
            </a:pPr>
            <a:r>
              <a:rPr lang="zh-CN" altLang="en-US" sz="2200" dirty="0">
                <a:solidFill>
                  <a:schemeClr val="accent1"/>
                </a:solidFill>
                <a:latin typeface="造字工房版黑（非商用）常规体" charset="-122"/>
                <a:ea typeface="造字工房版黑（非商用）常规体" charset="-122"/>
              </a:rPr>
              <a:t>目的</a:t>
            </a:r>
            <a:endParaRPr lang="zh-CN" altLang="en-US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</p:txBody>
      </p:sp>
      <p:sp>
        <p:nvSpPr>
          <p:cNvPr id="34" name="iśľîḓè"/>
          <p:cNvSpPr txBox="1"/>
          <p:nvPr/>
        </p:nvSpPr>
        <p:spPr>
          <a:xfrm>
            <a:off x="8295640" y="1529080"/>
            <a:ext cx="2773045" cy="5816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>
                <a:gd name="adj" fmla="val 49593"/>
              </a:avLst>
            </a:prstTxWarp>
            <a:normAutofit/>
          </a:bodyPr>
          <a:p>
            <a:pPr>
              <a:buSzPct val="25000"/>
            </a:pPr>
            <a:r>
              <a:rPr lang="zh-CN" altLang="en-US" sz="2200" dirty="0">
                <a:solidFill>
                  <a:schemeClr val="accent1"/>
                </a:solidFill>
                <a:latin typeface="造字工房版黑（非商用）常规体" charset="-122"/>
                <a:ea typeface="造字工房版黑（非商用）常规体" charset="-122"/>
              </a:rPr>
              <a:t>设计平台</a:t>
            </a:r>
            <a:endParaRPr lang="zh-CN" altLang="en-US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</p:txBody>
      </p:sp>
      <p:sp>
        <p:nvSpPr>
          <p:cNvPr id="35" name="ïṩľiḑè"/>
          <p:cNvSpPr txBox="1"/>
          <p:nvPr/>
        </p:nvSpPr>
        <p:spPr bwMode="auto">
          <a:xfrm>
            <a:off x="7855585" y="2419985"/>
            <a:ext cx="3665220" cy="917575"/>
          </a:xfrm>
          <a:prstGeom prst="flowChartAlternateProcess">
            <a:avLst/>
          </a:prstGeom>
          <a:solidFill>
            <a:srgbClr val="EE4D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4800" b="1" dirty="0">
                <a:solidFill>
                  <a:schemeClr val="bg1"/>
                </a:solidFill>
              </a:rPr>
              <a:t>Thunkable</a:t>
            </a:r>
            <a:endParaRPr lang="en-US" altLang="zh-CN" sz="4800" b="1" dirty="0">
              <a:solidFill>
                <a:schemeClr val="bg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35" y="2960370"/>
            <a:ext cx="7620000" cy="40005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blipFill dpi="0" rotWithShape="1">
            <a:blip r:embed="rId1">
              <a:alphaModFix amt="64000"/>
            </a:blip>
            <a:srcRect/>
            <a:stretch>
              <a:fillRect l="-82" r="-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679824" y="1141729"/>
            <a:ext cx="10831660" cy="5110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50973" y="2851150"/>
            <a:ext cx="1358900" cy="11557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751316" y="3249295"/>
            <a:ext cx="5267204" cy="895350"/>
          </a:xfrm>
        </p:spPr>
        <p:txBody>
          <a:bodyPr>
            <a:noAutofit/>
          </a:bodyPr>
          <a:p>
            <a:r>
              <a:rPr lang="zh-CN" altLang="en-US" sz="5400" dirty="0">
                <a:latin typeface="造字工房悦黑（非商用）常规体" charset="-122"/>
                <a:ea typeface="造字工房悦黑（非商用）常规体" charset="-122"/>
                <a:cs typeface="造字工房悦黑（非商用）常规体" charset="-122"/>
              </a:rPr>
              <a:t>功能介绍</a:t>
            </a:r>
            <a:endParaRPr lang="zh-CN" altLang="en-US" sz="5400" dirty="0">
              <a:latin typeface="造字工房悦黑（非商用）常规体" charset="-122"/>
              <a:ea typeface="造字工房悦黑（非商用）常规体" charset="-122"/>
              <a:cs typeface="造字工房悦黑（非商用）常规体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51352" y="2924551"/>
            <a:ext cx="40461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  <a:r>
              <a:rPr lang="en-US" altLang="zh-CN" dirty="0"/>
              <a:t>——</a:t>
            </a:r>
            <a:r>
              <a:rPr lang="zh-CN" altLang="en-US" dirty="0"/>
              <a:t>登录</a:t>
            </a:r>
            <a:r>
              <a:rPr lang="zh-CN" altLang="en-US" dirty="0"/>
              <a:t>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0" name="图片 39" descr="fdeedccc7784c3f8571e018acdbd02c"/>
          <p:cNvPicPr>
            <a:picLocks noChangeAspect="1"/>
          </p:cNvPicPr>
          <p:nvPr/>
        </p:nvPicPr>
        <p:blipFill>
          <a:blip r:embed="rId1"/>
          <a:srcRect t="4003"/>
          <a:stretch>
            <a:fillRect/>
          </a:stretch>
        </p:blipFill>
        <p:spPr>
          <a:xfrm>
            <a:off x="4422775" y="138430"/>
            <a:ext cx="3186430" cy="663130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975995" y="1028700"/>
            <a:ext cx="4240530" cy="5740400"/>
            <a:chOff x="1537" y="1620"/>
            <a:chExt cx="6678" cy="9040"/>
          </a:xfrm>
        </p:grpSpPr>
        <p:pic>
          <p:nvPicPr>
            <p:cNvPr id="42" name="图片 41" descr="82b72da1329395d11ff45ae1b87e72d"/>
            <p:cNvPicPr>
              <a:picLocks noChangeAspect="1"/>
            </p:cNvPicPr>
            <p:nvPr/>
          </p:nvPicPr>
          <p:blipFill>
            <a:blip r:embed="rId2"/>
            <a:srcRect t="3264"/>
            <a:stretch>
              <a:fillRect/>
            </a:stretch>
          </p:blipFill>
          <p:spPr>
            <a:xfrm>
              <a:off x="1537" y="1620"/>
              <a:ext cx="4312" cy="9041"/>
            </a:xfrm>
            <a:prstGeom prst="rect">
              <a:avLst/>
            </a:prstGeom>
            <a:ln w="76200">
              <a:solidFill>
                <a:srgbClr val="E49197"/>
              </a:solidFill>
            </a:ln>
          </p:spPr>
        </p:pic>
        <p:cxnSp>
          <p:nvCxnSpPr>
            <p:cNvPr id="43" name="直接连接符 42"/>
            <p:cNvCxnSpPr>
              <a:stCxn id="42" idx="3"/>
            </p:cNvCxnSpPr>
            <p:nvPr/>
          </p:nvCxnSpPr>
          <p:spPr>
            <a:xfrm flipV="1">
              <a:off x="5849" y="4591"/>
              <a:ext cx="2367" cy="1550"/>
            </a:xfrm>
            <a:prstGeom prst="line">
              <a:avLst/>
            </a:prstGeom>
            <a:ln w="76200">
              <a:solidFill>
                <a:srgbClr val="E491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8176260" y="2002155"/>
            <a:ext cx="3344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APP</a:t>
            </a:r>
            <a:r>
              <a:rPr lang="zh-CN" altLang="en-US" sz="3600"/>
              <a:t>启动后，有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登录</a:t>
            </a:r>
            <a:r>
              <a:rPr lang="zh-CN" altLang="en-US" sz="3600"/>
              <a:t>以及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注册</a:t>
            </a:r>
            <a:r>
              <a:rPr lang="zh-CN" altLang="en-US" sz="3600"/>
              <a:t>功能页面，通过输入用户名称以及密码新建用户。</a:t>
            </a:r>
            <a:endParaRPr lang="en-US" altLang="zh-CN" sz="3600"/>
          </a:p>
        </p:txBody>
      </p:sp>
      <p:grpSp>
        <p:nvGrpSpPr>
          <p:cNvPr id="47" name="组合 46"/>
          <p:cNvGrpSpPr/>
          <p:nvPr/>
        </p:nvGrpSpPr>
        <p:grpSpPr>
          <a:xfrm>
            <a:off x="6777355" y="671195"/>
            <a:ext cx="4284980" cy="5775960"/>
            <a:chOff x="10639" y="1194"/>
            <a:chExt cx="6748" cy="9096"/>
          </a:xfrm>
        </p:grpSpPr>
        <p:cxnSp>
          <p:nvCxnSpPr>
            <p:cNvPr id="44" name="直接连接符 43"/>
            <p:cNvCxnSpPr>
              <a:stCxn id="41" idx="1"/>
            </p:cNvCxnSpPr>
            <p:nvPr/>
          </p:nvCxnSpPr>
          <p:spPr>
            <a:xfrm flipH="1" flipV="1">
              <a:off x="10639" y="3171"/>
              <a:ext cx="2392" cy="2571"/>
            </a:xfrm>
            <a:prstGeom prst="line">
              <a:avLst/>
            </a:prstGeom>
            <a:ln w="76200">
              <a:solidFill>
                <a:srgbClr val="DDB0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 descr="a7d4ef44c5c277ae516132480223f44"/>
            <p:cNvPicPr>
              <a:picLocks noChangeAspect="1"/>
            </p:cNvPicPr>
            <p:nvPr/>
          </p:nvPicPr>
          <p:blipFill>
            <a:blip r:embed="rId3"/>
            <a:srcRect t="3681"/>
            <a:stretch>
              <a:fillRect/>
            </a:stretch>
          </p:blipFill>
          <p:spPr>
            <a:xfrm>
              <a:off x="13031" y="1194"/>
              <a:ext cx="4356" cy="9096"/>
            </a:xfrm>
            <a:prstGeom prst="rect">
              <a:avLst/>
            </a:prstGeom>
            <a:ln w="76200">
              <a:solidFill>
                <a:srgbClr val="D9A77D"/>
              </a:solidFill>
            </a:ln>
          </p:spPr>
        </p:pic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  <a:r>
              <a:rPr lang="en-US" altLang="zh-CN" dirty="0"/>
              <a:t>——</a:t>
            </a:r>
            <a:r>
              <a:rPr lang="zh-CN" altLang="en-US" dirty="0"/>
              <a:t>主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23c3a15c8fb33ac886c3788bdd606ee"/>
          <p:cNvPicPr>
            <a:picLocks noChangeAspect="1"/>
          </p:cNvPicPr>
          <p:nvPr/>
        </p:nvPicPr>
        <p:blipFill>
          <a:blip r:embed="rId1"/>
          <a:srcRect t="3157"/>
          <a:stretch>
            <a:fillRect/>
          </a:stretch>
        </p:blipFill>
        <p:spPr>
          <a:xfrm>
            <a:off x="6773545" y="62865"/>
            <a:ext cx="3207385" cy="6732270"/>
          </a:xfrm>
          <a:prstGeom prst="rect">
            <a:avLst/>
          </a:prstGeom>
          <a:ln w="101600">
            <a:solidFill>
              <a:srgbClr val="AFD6D2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69925" y="1708785"/>
            <a:ext cx="53981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成功登入之后，便会进入首页，</a:t>
            </a:r>
            <a:r>
              <a:rPr lang="en-US" altLang="zh-CN" sz="2800"/>
              <a:t>APP</a:t>
            </a:r>
            <a:r>
              <a:rPr lang="zh-CN" altLang="en-US" sz="2800"/>
              <a:t>总共有三个功能，分别为：</a:t>
            </a:r>
            <a:endParaRPr lang="zh-CN" altLang="en-US" sz="2800"/>
          </a:p>
        </p:txBody>
      </p:sp>
      <p:sp>
        <p:nvSpPr>
          <p:cNvPr id="94" name="ïSļiḓê"/>
          <p:cNvSpPr/>
          <p:nvPr/>
        </p:nvSpPr>
        <p:spPr bwMode="auto">
          <a:xfrm>
            <a:off x="689610" y="4318000"/>
            <a:ext cx="2343150" cy="860425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p>
            <a:pPr algn="ctr"/>
            <a:r>
              <a:rPr lang="zh-CN" altLang="en-US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时光记录家</a:t>
            </a:r>
            <a:endParaRPr lang="zh-CN" altLang="en-US" sz="2800" dirty="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7" name="ísļiḓé"/>
          <p:cNvSpPr/>
          <p:nvPr/>
        </p:nvSpPr>
        <p:spPr bwMode="auto">
          <a:xfrm>
            <a:off x="3784600" y="4318000"/>
            <a:ext cx="2215515" cy="860425"/>
          </a:xfrm>
          <a:prstGeom prst="rect">
            <a:avLst/>
          </a:prstGeom>
          <a:solidFill>
            <a:srgbClr val="E1B997"/>
          </a:solidFill>
          <a:ln w="19050">
            <a:noFill/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p>
            <a:pPr algn="ctr"/>
            <a:r>
              <a:rPr lang="zh-CN" altLang="en-US" sz="28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时光回廊</a:t>
            </a:r>
            <a:endParaRPr lang="zh-CN" altLang="en-US" sz="280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3" name="iṧlïdê"/>
          <p:cNvSpPr/>
          <p:nvPr/>
        </p:nvSpPr>
        <p:spPr bwMode="auto">
          <a:xfrm>
            <a:off x="2134235" y="3335020"/>
            <a:ext cx="2280285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round/>
          </a:ln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p>
            <a:pPr algn="ctr"/>
            <a:r>
              <a:rPr lang="zh-CN" altLang="en-US" sz="28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时光日历</a:t>
            </a:r>
            <a:endParaRPr lang="zh-CN" altLang="en-US" sz="280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" grpId="0" bldLvl="0" animBg="1"/>
      <p:bldP spid="94" grpId="0" animBg="1"/>
      <p:bldP spid="9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95675"/>
            <a:ext cx="12192000" cy="3375660"/>
          </a:xfrm>
          <a:prstGeom prst="rect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70560" y="4344035"/>
            <a:ext cx="3616325" cy="467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559" y="-12064"/>
            <a:ext cx="10850563" cy="1028699"/>
          </a:xfrm>
        </p:spPr>
        <p:txBody>
          <a:bodyPr/>
          <a:lstStyle/>
          <a:p>
            <a:r>
              <a:rPr lang="zh-CN" altLang="en-US" dirty="0"/>
              <a:t>功能介绍</a:t>
            </a:r>
            <a:r>
              <a:rPr lang="en-US" altLang="zh-CN" dirty="0"/>
              <a:t>——</a:t>
            </a:r>
            <a:r>
              <a:rPr lang="zh-CN" altLang="en-US" dirty="0"/>
              <a:t>时光记录家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8e923b5b8c1b60e942c4f9b6189fdb"/>
          <p:cNvPicPr>
            <a:picLocks noChangeAspect="1"/>
          </p:cNvPicPr>
          <p:nvPr/>
        </p:nvPicPr>
        <p:blipFill>
          <a:blip r:embed="rId1"/>
          <a:srcRect t="23782"/>
          <a:stretch>
            <a:fillRect/>
          </a:stretch>
        </p:blipFill>
        <p:spPr>
          <a:xfrm>
            <a:off x="3981450" y="1388110"/>
            <a:ext cx="3114040" cy="5144135"/>
          </a:xfrm>
          <a:prstGeom prst="rect">
            <a:avLst/>
          </a:prstGeom>
          <a:ln w="63500" cmpd="dbl">
            <a:solidFill>
              <a:srgbClr val="D9A77D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360920" y="1983105"/>
            <a:ext cx="4037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在这个页面中，我们可以记录每天早上</a:t>
            </a:r>
            <a:r>
              <a:rPr lang="en-US" altLang="zh-CN" sz="2400"/>
              <a:t>8</a:t>
            </a:r>
            <a:r>
              <a:rPr lang="zh-CN" altLang="en-US" sz="2400"/>
              <a:t>：</a:t>
            </a:r>
            <a:r>
              <a:rPr lang="en-US" altLang="zh-CN" sz="2400"/>
              <a:t>00</a:t>
            </a:r>
            <a:r>
              <a:rPr lang="zh-CN" altLang="en-US" sz="2400"/>
              <a:t>到晚上</a:t>
            </a:r>
            <a:r>
              <a:rPr lang="en-US" altLang="zh-CN" sz="2400"/>
              <a:t>22</a:t>
            </a:r>
            <a:r>
              <a:rPr lang="zh-CN" altLang="en-US" sz="2400"/>
              <a:t>：</a:t>
            </a:r>
            <a:r>
              <a:rPr lang="en-US" altLang="zh-CN" sz="2400"/>
              <a:t>00</a:t>
            </a:r>
            <a:r>
              <a:rPr lang="zh-CN" altLang="en-US" sz="2400"/>
              <a:t>的事情。（左图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sp>
        <p:nvSpPr>
          <p:cNvPr id="13" name="iśľîḓè"/>
          <p:cNvSpPr txBox="1"/>
          <p:nvPr/>
        </p:nvSpPr>
        <p:spPr>
          <a:xfrm>
            <a:off x="7446010" y="1590675"/>
            <a:ext cx="442595" cy="10737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/>
            </a:prstTxWarp>
            <a:normAutofit/>
          </a:bodyPr>
          <a:p>
            <a:pPr>
              <a:buSzPct val="25000"/>
            </a:pPr>
            <a:r>
              <a:rPr lang="en-US" altLang="zh-CN" sz="2200" dirty="0">
                <a:solidFill>
                  <a:schemeClr val="accent1"/>
                </a:solidFill>
                <a:latin typeface="造字工房版黑（非商用）常规体" charset="-122"/>
                <a:ea typeface="造字工房版黑（非商用）常规体" charset="-122"/>
              </a:rPr>
              <a:t>01</a:t>
            </a:r>
            <a:endParaRPr lang="en-US" altLang="zh-CN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  <a:p>
            <a:pPr>
              <a:buSzPct val="25000"/>
            </a:pPr>
            <a:endParaRPr lang="en-US" altLang="zh-CN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</p:txBody>
      </p:sp>
      <p:sp>
        <p:nvSpPr>
          <p:cNvPr id="10" name="iśľîḓè"/>
          <p:cNvSpPr txBox="1"/>
          <p:nvPr/>
        </p:nvSpPr>
        <p:spPr>
          <a:xfrm>
            <a:off x="11162030" y="3335020"/>
            <a:ext cx="539750" cy="11017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/>
            </a:prstTxWarp>
            <a:normAutofit/>
          </a:bodyPr>
          <a:p>
            <a:pPr>
              <a:buSzPct val="25000"/>
            </a:pPr>
            <a:r>
              <a:rPr lang="en-US" altLang="zh-CN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造字工房版黑（非商用）常规体" charset="-122"/>
                <a:ea typeface="造字工房版黑（非商用）常规体" charset="-122"/>
              </a:rPr>
              <a:t>02</a:t>
            </a:r>
            <a:endParaRPr lang="en-US" altLang="zh-CN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  <a:p>
            <a:pPr>
              <a:buSzPct val="25000"/>
            </a:pPr>
            <a:endParaRPr lang="en-US" altLang="zh-CN" sz="2200" dirty="0">
              <a:solidFill>
                <a:schemeClr val="accent1"/>
              </a:solidFill>
              <a:latin typeface="造字工房版黑（非商用）常规体" charset="-122"/>
              <a:ea typeface="造字工房版黑（非商用）常规体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8605" y="3729990"/>
            <a:ext cx="4037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/>
              <a:t>画布中可以随心画画、写字。</a:t>
            </a:r>
            <a:endParaRPr lang="zh-CN" altLang="en-US" sz="2400"/>
          </a:p>
        </p:txBody>
      </p:sp>
      <p:sp>
        <p:nvSpPr>
          <p:cNvPr id="14" name="iśľîḓè"/>
          <p:cNvSpPr txBox="1"/>
          <p:nvPr/>
        </p:nvSpPr>
        <p:spPr>
          <a:xfrm>
            <a:off x="7553325" y="4811395"/>
            <a:ext cx="442595" cy="10737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/>
            </a:prstTxWarp>
            <a:normAutofit/>
          </a:bodyPr>
          <a:p>
            <a:pPr>
              <a:buSzPct val="25000"/>
            </a:pPr>
            <a:r>
              <a:rPr lang="en-US" altLang="zh-CN" sz="2200" dirty="0">
                <a:solidFill>
                  <a:schemeClr val="accent1">
                    <a:lumMod val="50000"/>
                  </a:schemeClr>
                </a:solidFill>
                <a:latin typeface="造字工房版黑（非商用）常规体" charset="-122"/>
                <a:ea typeface="造字工房版黑（非商用）常规体" charset="-122"/>
              </a:rPr>
              <a:t>03</a:t>
            </a:r>
            <a:endParaRPr lang="en-US" altLang="zh-CN" sz="2200" dirty="0">
              <a:solidFill>
                <a:schemeClr val="accent1">
                  <a:lumMod val="50000"/>
                </a:schemeClr>
              </a:solidFill>
              <a:latin typeface="造字工房版黑（非商用）常规体" charset="-122"/>
              <a:ea typeface="造字工房版黑（非商用）常规体" charset="-122"/>
            </a:endParaRPr>
          </a:p>
          <a:p>
            <a:pPr>
              <a:buSzPct val="25000"/>
            </a:pPr>
            <a:endParaRPr lang="en-US" altLang="zh-CN" sz="2200" dirty="0">
              <a:solidFill>
                <a:schemeClr val="accent1">
                  <a:lumMod val="50000"/>
                </a:schemeClr>
              </a:solidFill>
              <a:latin typeface="造字工房版黑（非商用）常规体" charset="-122"/>
              <a:ea typeface="造字工房版黑（非商用）常规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82305" y="5114290"/>
            <a:ext cx="1005840" cy="4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708005" y="5542915"/>
            <a:ext cx="1137920" cy="4057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553325" y="5114290"/>
            <a:ext cx="4284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点击</a:t>
            </a:r>
            <a:r>
              <a:rPr lang="zh-CN" altLang="en-US" sz="2400">
                <a:solidFill>
                  <a:schemeClr val="bg1"/>
                </a:solidFill>
              </a:rPr>
              <a:t>保存键</a:t>
            </a:r>
            <a:r>
              <a:rPr lang="zh-CN" altLang="en-US" sz="2400"/>
              <a:t>可以保存当前页面的文字输入以及画布。</a:t>
            </a:r>
            <a:r>
              <a:rPr lang="zh-CN" altLang="en-US" sz="2400">
                <a:solidFill>
                  <a:schemeClr val="bg1"/>
                </a:solidFill>
              </a:rPr>
              <a:t>返回键</a:t>
            </a:r>
            <a:r>
              <a:rPr lang="zh-CN" altLang="en-US" sz="2400"/>
              <a:t>返回主页。</a:t>
            </a:r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-2540" y="1290320"/>
            <a:ext cx="2251710" cy="5391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340cb55dd2f713a0c0c4d168552bd0"/>
          <p:cNvPicPr>
            <a:picLocks noChangeAspect="1"/>
          </p:cNvPicPr>
          <p:nvPr/>
        </p:nvPicPr>
        <p:blipFill>
          <a:blip r:embed="rId2"/>
          <a:srcRect t="6414" b="15152"/>
          <a:stretch>
            <a:fillRect/>
          </a:stretch>
        </p:blipFill>
        <p:spPr>
          <a:xfrm>
            <a:off x="669925" y="1191260"/>
            <a:ext cx="3141980" cy="5340985"/>
          </a:xfrm>
          <a:prstGeom prst="rect">
            <a:avLst/>
          </a:prstGeom>
          <a:ln w="63500" cmpd="dbl">
            <a:solidFill>
              <a:srgbClr val="D9A77D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610600" y="-11430"/>
            <a:ext cx="3581400" cy="782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11" grpId="0"/>
      <p:bldP spid="10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559" y="12066"/>
            <a:ext cx="10850563" cy="1028699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功能介绍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时光日历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 descr="c54319ca835004968c2e9c531fb5f1e"/>
          <p:cNvPicPr>
            <a:picLocks noChangeAspect="1"/>
          </p:cNvPicPr>
          <p:nvPr/>
        </p:nvPicPr>
        <p:blipFill>
          <a:blip r:embed="rId1"/>
          <a:srcRect t="3845" r="-150" b="10680"/>
          <a:stretch>
            <a:fillRect/>
          </a:stretch>
        </p:blipFill>
        <p:spPr>
          <a:xfrm>
            <a:off x="4437380" y="116840"/>
            <a:ext cx="3581400" cy="6623685"/>
          </a:xfrm>
          <a:prstGeom prst="rect">
            <a:avLst/>
          </a:prstGeom>
        </p:spPr>
      </p:pic>
      <p:pic>
        <p:nvPicPr>
          <p:cNvPr id="5" name="图片 4" descr="dd607d5d3e72c0c9ed2581859e93c01"/>
          <p:cNvPicPr>
            <a:picLocks noChangeAspect="1"/>
          </p:cNvPicPr>
          <p:nvPr/>
        </p:nvPicPr>
        <p:blipFill>
          <a:blip r:embed="rId2"/>
          <a:srcRect l="10602" t="20366" r="10410" b="17399"/>
          <a:stretch>
            <a:fillRect/>
          </a:stretch>
        </p:blipFill>
        <p:spPr>
          <a:xfrm>
            <a:off x="974725" y="1350010"/>
            <a:ext cx="2911475" cy="49707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28965" y="2306320"/>
            <a:ext cx="35826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点击时光日历后，便会进去图中页面，点选日期选择，会弹出日历窗口，方便回到需要的日期。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290175" y="5086985"/>
            <a:ext cx="4013835" cy="4013835"/>
          </a:xfrm>
          <a:prstGeom prst="ellipse">
            <a:avLst/>
          </a:prstGeom>
          <a:noFill/>
          <a:ln w="508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11316970" y="5955665"/>
            <a:ext cx="1034415" cy="1143000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8684895" y="5086985"/>
            <a:ext cx="670560" cy="67056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52000" y="6081395"/>
            <a:ext cx="239395" cy="23939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50800" y="0"/>
            <a:ext cx="12293600" cy="1040765"/>
          </a:xfrm>
          <a:prstGeom prst="rect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0559" y="12066"/>
            <a:ext cx="10850563" cy="1028699"/>
          </a:xfrm>
        </p:spPr>
        <p:txBody>
          <a:bodyPr/>
          <a:p>
            <a:r>
              <a:rPr lang="zh-CN" altLang="en-US" dirty="0">
                <a:solidFill>
                  <a:schemeClr val="bg1"/>
                </a:solidFill>
              </a:rPr>
              <a:t>功能介绍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时光日历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85000" y="2228850"/>
            <a:ext cx="42691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点击</a:t>
            </a:r>
            <a:endParaRPr lang="zh-CN" altLang="en-US" sz="4000"/>
          </a:p>
          <a:p>
            <a:r>
              <a:rPr lang="zh-CN" altLang="en-US" sz="4000"/>
              <a:t>便进入查找功能，输入日期以及关键</a:t>
            </a:r>
            <a:r>
              <a:rPr lang="zh-CN" altLang="en-US" sz="4000"/>
              <a:t>文字便可查询当日的记录。</a:t>
            </a:r>
            <a:endParaRPr lang="zh-CN" altLang="en-US" sz="4000"/>
          </a:p>
        </p:txBody>
      </p:sp>
      <p:pic>
        <p:nvPicPr>
          <p:cNvPr id="9" name="图片 8" descr="72d1ba3e2c2932c041c078e389a5653"/>
          <p:cNvPicPr>
            <a:picLocks noChangeAspect="1"/>
          </p:cNvPicPr>
          <p:nvPr/>
        </p:nvPicPr>
        <p:blipFill>
          <a:blip r:embed="rId1"/>
          <a:srcRect t="3535" b="10489"/>
          <a:stretch>
            <a:fillRect/>
          </a:stretch>
        </p:blipFill>
        <p:spPr>
          <a:xfrm>
            <a:off x="3745230" y="1157605"/>
            <a:ext cx="2749550" cy="512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99efab3c2f78a7a208f6176976b8342"/>
          <p:cNvPicPr>
            <a:picLocks noChangeAspect="1"/>
          </p:cNvPicPr>
          <p:nvPr/>
        </p:nvPicPr>
        <p:blipFill>
          <a:blip r:embed="rId2"/>
          <a:srcRect t="3970" b="21172"/>
          <a:stretch>
            <a:fillRect/>
          </a:stretch>
        </p:blipFill>
        <p:spPr>
          <a:xfrm>
            <a:off x="416560" y="1250950"/>
            <a:ext cx="3100070" cy="502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c54319ca835004968c2e9c531fb5f1e"/>
          <p:cNvPicPr>
            <a:picLocks noChangeAspect="1"/>
          </p:cNvPicPr>
          <p:nvPr/>
        </p:nvPicPr>
        <p:blipFill>
          <a:blip r:embed="rId3">
            <a:clrChange>
              <a:clrFrom>
                <a:srgbClr val="FDC38B">
                  <a:alpha val="100000"/>
                </a:srgbClr>
              </a:clrFrom>
              <a:clrTo>
                <a:srgbClr val="FDC38B">
                  <a:alpha val="100000"/>
                  <a:alpha val="0"/>
                </a:srgbClr>
              </a:clrTo>
            </a:clrChange>
          </a:blip>
          <a:srcRect l="28958" t="39949" r="28759" b="50054"/>
          <a:stretch>
            <a:fillRect/>
          </a:stretch>
        </p:blipFill>
        <p:spPr>
          <a:xfrm>
            <a:off x="8245475" y="1508125"/>
            <a:ext cx="2754630" cy="1317625"/>
          </a:xfrm>
          <a:prstGeom prst="roundRect">
            <a:avLst>
              <a:gd name="adj" fmla="val 50000"/>
            </a:avLst>
          </a:prstGeom>
        </p:spPr>
      </p:pic>
      <p:sp>
        <p:nvSpPr>
          <p:cNvPr id="12" name="椭圆 11"/>
          <p:cNvSpPr/>
          <p:nvPr/>
        </p:nvSpPr>
        <p:spPr>
          <a:xfrm>
            <a:off x="9870440" y="4858385"/>
            <a:ext cx="1741170" cy="1741170"/>
          </a:xfrm>
          <a:prstGeom prst="ellipse">
            <a:avLst/>
          </a:prstGeom>
          <a:solidFill>
            <a:srgbClr val="FFC62D"/>
          </a:solidFill>
          <a:ln w="1016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45395" y="5133975"/>
            <a:ext cx="1190625" cy="1190625"/>
          </a:xfrm>
          <a:prstGeom prst="ellipse">
            <a:avLst/>
          </a:prstGeom>
          <a:solidFill>
            <a:schemeClr val="bg1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1268710" y="6447155"/>
            <a:ext cx="1168400" cy="11684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393805" y="6240780"/>
            <a:ext cx="1168400" cy="116840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 19"/>
          <p:cNvSpPr/>
          <p:nvPr/>
        </p:nvSpPr>
        <p:spPr>
          <a:xfrm>
            <a:off x="10334625" y="5312410"/>
            <a:ext cx="812800" cy="967740"/>
          </a:xfrm>
          <a:prstGeom prst="arc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ce253d0f-3984-48a4-8f64-e6355c8def87"/>
</p:tagLst>
</file>

<file path=ppt/theme/theme1.xml><?xml version="1.0" encoding="utf-8"?>
<a:theme xmlns:a="http://schemas.openxmlformats.org/drawingml/2006/main" name="主题5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B4"/>
      </a:accent1>
      <a:accent2>
        <a:srgbClr val="D24852"/>
      </a:accent2>
      <a:accent3>
        <a:srgbClr val="79B670"/>
      </a:accent3>
      <a:accent4>
        <a:srgbClr val="946735"/>
      </a:accent4>
      <a:accent5>
        <a:srgbClr val="CAC691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577</Words>
  <Application>WPS 演示</Application>
  <PresentationFormat>宽屏</PresentationFormat>
  <Paragraphs>87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81" baseType="lpstr">
      <vt:lpstr>Arial</vt:lpstr>
      <vt:lpstr>SimSun</vt:lpstr>
      <vt:lpstr>Wingdings</vt:lpstr>
      <vt:lpstr>DengXian</vt:lpstr>
      <vt:lpstr>Impact</vt:lpstr>
      <vt:lpstr>Microsoft YaHei</vt:lpstr>
      <vt:lpstr>Arial Unicode MS</vt:lpstr>
      <vt:lpstr>Calibri</vt:lpstr>
      <vt:lpstr>Arial</vt:lpstr>
      <vt:lpstr>Calibri</vt:lpstr>
      <vt:lpstr>austinsigns</vt:lpstr>
      <vt:lpstr>Bahnschrift SemiBold Condensed</vt:lpstr>
      <vt:lpstr>Big River Sample</vt:lpstr>
      <vt:lpstr>Big River Script Sample</vt:lpstr>
      <vt:lpstr>Bodoni MT Poster Compressed</vt:lpstr>
      <vt:lpstr>Bookman Old Style</vt:lpstr>
      <vt:lpstr>Broadway</vt:lpstr>
      <vt:lpstr>Clipper Personal Use</vt:lpstr>
      <vt:lpstr>Constantia</vt:lpstr>
      <vt:lpstr>Corbel</vt:lpstr>
      <vt:lpstr>Copperplate Gothic Bold</vt:lpstr>
      <vt:lpstr>Courier New</vt:lpstr>
      <vt:lpstr>Gabriola</vt:lpstr>
      <vt:lpstr>Franklin Gothic Medium Cond</vt:lpstr>
      <vt:lpstr>French Script MT</vt:lpstr>
      <vt:lpstr>Georgia Pro Cond</vt:lpstr>
      <vt:lpstr>Georgia Pro Light</vt:lpstr>
      <vt:lpstr>Gill Sans Nova Cond</vt:lpstr>
      <vt:lpstr>High Tower Text</vt:lpstr>
      <vt:lpstr>Harlow Solid Italic</vt:lpstr>
      <vt:lpstr>Juice ITC</vt:lpstr>
      <vt:lpstr>laila ali</vt:lpstr>
      <vt:lpstr>Lucida Sans</vt:lpstr>
      <vt:lpstr>Mbb_Doubleline</vt:lpstr>
      <vt:lpstr>Magneto</vt:lpstr>
      <vt:lpstr>Mistral</vt:lpstr>
      <vt:lpstr>Modern No. 20</vt:lpstr>
      <vt:lpstr>MT Extra</vt:lpstr>
      <vt:lpstr>Neue Haas Grotesk Text Pro</vt:lpstr>
      <vt:lpstr>Onyx</vt:lpstr>
      <vt:lpstr>Penny Script Demo</vt:lpstr>
      <vt:lpstr>Perpetua Titling MT</vt:lpstr>
      <vt:lpstr>Parchment</vt:lpstr>
      <vt:lpstr>Rage Italic</vt:lpstr>
      <vt:lpstr>Rahayu</vt:lpstr>
      <vt:lpstr>Ravie</vt:lpstr>
      <vt:lpstr>Rockwell Extra Bold</vt:lpstr>
      <vt:lpstr>Schoolkid</vt:lpstr>
      <vt:lpstr>Segoe Script</vt:lpstr>
      <vt:lpstr>Segoe UI Symbol</vt:lpstr>
      <vt:lpstr>Stencil</vt:lpstr>
      <vt:lpstr>Bauhaus 93</vt:lpstr>
      <vt:lpstr>Blackadder ITC</vt:lpstr>
      <vt:lpstr>Bodoni MT Black</vt:lpstr>
      <vt:lpstr>Brush Script MT</vt:lpstr>
      <vt:lpstr>Century Gothic</vt:lpstr>
      <vt:lpstr>Colonna MT</vt:lpstr>
      <vt:lpstr>微軟正黑體 Light</vt:lpstr>
      <vt:lpstr>微軟正黑體</vt:lpstr>
      <vt:lpstr>華康兒風體W3(P)</vt:lpstr>
      <vt:lpstr>造字工房尚黑（非商用）常规体</vt:lpstr>
      <vt:lpstr>造字工房品宋（非商用）常规体</vt:lpstr>
      <vt:lpstr>造字工房尚雅（非商用）常规体</vt:lpstr>
      <vt:lpstr>造字工房朗倩（非商用）常规体</vt:lpstr>
      <vt:lpstr>造字工房黄金时代（非商用）细体</vt:lpstr>
      <vt:lpstr>造字工房言宋（非商用）常规体</vt:lpstr>
      <vt:lpstr>造字工房版黑（非商用）常规体</vt:lpstr>
      <vt:lpstr>造字工房文研（非商用）常规体</vt:lpstr>
      <vt:lpstr>造字工房悦黑（非商用）常规体</vt:lpstr>
      <vt:lpstr>主题5</vt:lpstr>
      <vt:lpstr>PowerPoint 演示文稿</vt:lpstr>
      <vt:lpstr>Section Header Here</vt:lpstr>
      <vt:lpstr>Click to edit Master title style</vt:lpstr>
      <vt:lpstr>APP 介绍</vt:lpstr>
      <vt:lpstr>功能介绍</vt:lpstr>
      <vt:lpstr>功能介绍——登录面</vt:lpstr>
      <vt:lpstr>功能介绍——首页</vt:lpstr>
      <vt:lpstr>功能介绍——时光记录家</vt:lpstr>
      <vt:lpstr>功能介绍——时光日历</vt:lpstr>
      <vt:lpstr>功能介绍——时光日历</vt:lpstr>
      <vt:lpstr>Thanks And Your Slogan Here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asus</cp:lastModifiedBy>
  <cp:revision>21</cp:revision>
  <cp:lastPrinted>2017-12-25T16:00:00Z</cp:lastPrinted>
  <dcterms:created xsi:type="dcterms:W3CDTF">2017-12-25T16:00:00Z</dcterms:created>
  <dcterms:modified xsi:type="dcterms:W3CDTF">2019-05-19T15:00:42Z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2052-11.1.0.8696</vt:lpwstr>
  </property>
</Properties>
</file>